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8"/>
  </p:notesMasterIdLst>
  <p:sldIdLst>
    <p:sldId id="256" r:id="rId2"/>
    <p:sldId id="259" r:id="rId3"/>
    <p:sldId id="290" r:id="rId4"/>
    <p:sldId id="291" r:id="rId5"/>
    <p:sldId id="257" r:id="rId6"/>
    <p:sldId id="278" r:id="rId7"/>
    <p:sldId id="294" r:id="rId8"/>
    <p:sldId id="264" r:id="rId9"/>
    <p:sldId id="299" r:id="rId10"/>
    <p:sldId id="293" r:id="rId11"/>
    <p:sldId id="292" r:id="rId12"/>
    <p:sldId id="296" r:id="rId13"/>
    <p:sldId id="297" r:id="rId14"/>
    <p:sldId id="301" r:id="rId15"/>
    <p:sldId id="300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95A1-FC4B-4943-A3E4-B9AE05938C94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E355-FF94-49DF-AE23-D71E2B6744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196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_vT_mnKomY?start=80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sz="4400" dirty="0"/>
              <a:t>Neurons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AEPSY Year 11 ATAR Psychology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desktop_light">
            <a:hlinkClick r:id="" action="ppaction://media"/>
            <a:extLst>
              <a:ext uri="{FF2B5EF4-FFF2-40B4-BE49-F238E27FC236}">
                <a16:creationId xmlns:a16="http://schemas.microsoft.com/office/drawing/2014/main" id="{9E14B976-F6C4-4FAC-9D07-D4F2AD64E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30785" y="1786731"/>
            <a:ext cx="5870238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1111-7A56-AEB3-8F85-DD00BDA3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BC5A7-3AB4-A350-D732-D5E87328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873"/>
          <a:stretch/>
        </p:blipFill>
        <p:spPr>
          <a:xfrm>
            <a:off x="885876" y="161131"/>
            <a:ext cx="10877500" cy="65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1A2-16AC-E484-E60E-E3F00085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Areas of the brain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18A28F-3983-33DD-0F53-43FF313F3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50" y="2216604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9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A55F-BD02-BD0D-A4CC-48FB9C5A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769F3-280B-5E98-6976-F4244E25F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-30588"/>
            <a:ext cx="8329891" cy="68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1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063A-A003-B455-0609-5A4E7217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07F865-5378-B356-FC10-4F686050C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718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F21B-8BFC-45F2-B038-D7A4D8ED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Hemispheres of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F6A8-A420-4BB9-8113-7633F6DB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46" y="2312276"/>
            <a:ext cx="9323565" cy="3651504"/>
          </a:xfrm>
        </p:spPr>
        <p:txBody>
          <a:bodyPr>
            <a:normAutofit fontScale="85000" lnSpcReduction="10000"/>
          </a:bodyPr>
          <a:lstStyle/>
          <a:p>
            <a:r>
              <a:rPr lang="en-AU" sz="2400" b="0" i="0" dirty="0">
                <a:solidFill>
                  <a:srgbClr val="373D3F"/>
                </a:solidFill>
                <a:effectLst/>
              </a:rPr>
              <a:t>The left hemisphere controls the right half of the body, and the right hemisphere controls the left half of the body. </a:t>
            </a:r>
          </a:p>
          <a:p>
            <a:r>
              <a:rPr lang="en-AU" sz="2400" dirty="0">
                <a:solidFill>
                  <a:srgbClr val="373D3F"/>
                </a:solidFill>
              </a:rPr>
              <a:t>Some</a:t>
            </a:r>
            <a:r>
              <a:rPr lang="en-AU" sz="2400" b="0" i="0" dirty="0">
                <a:solidFill>
                  <a:srgbClr val="373D3F"/>
                </a:solidFill>
                <a:effectLst/>
              </a:rPr>
              <a:t> functions suggest hemispheric dominance </a:t>
            </a:r>
          </a:p>
          <a:p>
            <a:r>
              <a:rPr lang="en-AU" sz="2400" b="0" i="0" dirty="0">
                <a:solidFill>
                  <a:srgbClr val="373D3F"/>
                </a:solidFill>
                <a:effectLst/>
              </a:rPr>
              <a:t>The left hemisphere -associations in memory, selective attention, and positive emotions. </a:t>
            </a:r>
          </a:p>
          <a:p>
            <a:r>
              <a:rPr lang="en-AU" sz="2400" b="0" i="0" dirty="0">
                <a:solidFill>
                  <a:srgbClr val="373D3F"/>
                </a:solidFill>
                <a:effectLst/>
              </a:rPr>
              <a:t>The right hemisphere - pitch perception, arousal, and negative emotions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6207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9EEB-B1A8-4296-80CC-1D33A04A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Hemispheres of the brain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A68668-5935-4604-A8B3-7D1F77B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59" y="2361467"/>
            <a:ext cx="11226881" cy="29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0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sz="2400" dirty="0"/>
              <a:t>Label the parts of the brain on an anatomical model</a:t>
            </a:r>
          </a:p>
          <a:p>
            <a:r>
              <a:rPr lang="en-AU" sz="2400" dirty="0"/>
              <a:t>Classify parts of the brain as hind, mid or forebrain</a:t>
            </a:r>
          </a:p>
          <a:p>
            <a:r>
              <a:rPr lang="en-AU" sz="2400" dirty="0"/>
              <a:t>Briefly describe the function of each area of the brain.</a:t>
            </a:r>
          </a:p>
          <a:p>
            <a:r>
              <a:rPr lang="en-AU" sz="2400" dirty="0"/>
              <a:t>Explain the role of the corpus callosum </a:t>
            </a:r>
          </a:p>
        </p:txBody>
      </p:sp>
    </p:spTree>
    <p:extLst>
      <p:ext uri="{BB962C8B-B14F-4D97-AF65-F5344CB8AC3E}">
        <p14:creationId xmlns:p14="http://schemas.microsoft.com/office/powerpoint/2010/main" val="369964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18" y="2312276"/>
            <a:ext cx="10814180" cy="3651504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400" dirty="0"/>
              <a:t>Responsible for transmission of impulses to muscles…</a:t>
            </a:r>
          </a:p>
          <a:p>
            <a:pPr marL="457200" indent="-457200">
              <a:buAutoNum type="arabicPeriod"/>
            </a:pPr>
            <a:r>
              <a:rPr lang="en-US" sz="2400" dirty="0"/>
              <a:t>“Rest and digest” component of the autonomic peripheral nervous system…</a:t>
            </a:r>
          </a:p>
          <a:p>
            <a:pPr marL="457200" indent="-457200">
              <a:buAutoNum type="arabicPeriod"/>
            </a:pPr>
            <a:r>
              <a:rPr lang="en-US" sz="2400" dirty="0"/>
              <a:t>Somatic motor effect…</a:t>
            </a:r>
          </a:p>
          <a:p>
            <a:pPr marL="457200" indent="-457200">
              <a:buAutoNum type="arabicPeriod"/>
            </a:pPr>
            <a:r>
              <a:rPr lang="en-US" sz="2400" dirty="0"/>
              <a:t>Contains vesicles full of neurotransmitters…</a:t>
            </a:r>
          </a:p>
          <a:p>
            <a:pPr marL="457200" indent="-457200">
              <a:buAutoNum type="arabicPeriod"/>
            </a:pPr>
            <a:r>
              <a:rPr lang="en-US" sz="2400" dirty="0"/>
              <a:t>Part of the neuron that embeds in sensory receptors…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9AF1-F4B5-7070-9571-2B380282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True or false?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5CBE-0B51-49B7-383E-D671C156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8" y="2312276"/>
            <a:ext cx="10664890" cy="435911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AU" dirty="0"/>
              <a:t>Soma contain the nucleus of the neuron.</a:t>
            </a:r>
          </a:p>
          <a:p>
            <a:pPr marL="342900" indent="-342900">
              <a:buAutoNum type="arabicPeriod"/>
            </a:pPr>
            <a:r>
              <a:rPr lang="en-AU" dirty="0"/>
              <a:t>Interneurons make up the PNS.</a:t>
            </a:r>
          </a:p>
          <a:p>
            <a:pPr marL="342900" indent="-342900">
              <a:buAutoNum type="arabicPeriod"/>
            </a:pPr>
            <a:r>
              <a:rPr lang="en-AU" dirty="0"/>
              <a:t>Impulses move from dendrites to axon terminals.</a:t>
            </a:r>
          </a:p>
          <a:p>
            <a:pPr marL="342900" indent="-342900">
              <a:buAutoNum type="arabicPeriod"/>
            </a:pPr>
            <a:r>
              <a:rPr lang="en-AU" dirty="0"/>
              <a:t>Nerves touch each other.</a:t>
            </a:r>
          </a:p>
          <a:p>
            <a:pPr marL="342900" indent="-342900">
              <a:buAutoNum type="arabicPeriod"/>
            </a:pPr>
            <a:r>
              <a:rPr lang="en-AU" dirty="0"/>
              <a:t>Nerve transmissions are chemical and </a:t>
            </a:r>
            <a:r>
              <a:rPr lang="en-AU" dirty="0" err="1"/>
              <a:t>synpase</a:t>
            </a:r>
            <a:r>
              <a:rPr lang="en-AU" dirty="0"/>
              <a:t> transmissions are electrical.</a:t>
            </a:r>
          </a:p>
          <a:p>
            <a:pPr marL="342900" indent="-342900">
              <a:buAutoNum type="arabicPeriod"/>
            </a:pPr>
            <a:r>
              <a:rPr lang="en-AU" dirty="0"/>
              <a:t>The myelin sheath slows down nerve transmission.</a:t>
            </a:r>
          </a:p>
          <a:p>
            <a:pPr marL="342900" indent="-342900">
              <a:buAutoNum type="arabicPeriod"/>
            </a:pPr>
            <a:r>
              <a:rPr lang="en-AU" dirty="0"/>
              <a:t>Each neuron contains up to 10 axon terminals.</a:t>
            </a:r>
          </a:p>
          <a:p>
            <a:pPr marL="342900" indent="-342900">
              <a:buAutoNum type="arabicPeriod"/>
            </a:pPr>
            <a:r>
              <a:rPr lang="en-AU" dirty="0"/>
              <a:t>Interneurons are also called unipolar neurons.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784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38B1-5787-E6C9-EB2E-911E412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Which type of neuron?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3E69E1-E266-6E74-AB96-91070653E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994" y="2312988"/>
            <a:ext cx="6491111" cy="365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16F42-6C2E-64F8-268F-82ABFFCE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37" y="1940718"/>
            <a:ext cx="6124575" cy="4593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00469-230F-38FF-54E9-684A2274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2165745"/>
            <a:ext cx="8096250" cy="414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4B351-E026-EC8C-326E-9AE807E5E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586" y="1656160"/>
            <a:ext cx="6619875" cy="4964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504A8-39E7-237C-3D4D-623CD858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619" y="2076546"/>
            <a:ext cx="5935193" cy="4457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3D4D6-EFE3-1075-3BCA-C674D816C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525" y="2312988"/>
            <a:ext cx="5516806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4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location,</a:t>
            </a:r>
            <a:r>
              <a:rPr lang="en-AU" sz="2400" spc="-1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structure</a:t>
            </a:r>
            <a:r>
              <a:rPr lang="en-AU" sz="2400" spc="-1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en-AU" sz="2400" spc="-1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function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of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the brain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hindbrain – medulla, cerebellum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midbrain – reticular formation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forebrain – hypothalamus, thalamus,</a:t>
            </a:r>
            <a:r>
              <a:rPr lang="en-AU" sz="2200" dirty="0"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cerebral</a:t>
            </a:r>
            <a:r>
              <a:rPr lang="en-AU" sz="2200" spc="-1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cortex 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left</a:t>
            </a:r>
            <a:r>
              <a:rPr lang="en-AU" sz="2200" spc="-5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and</a:t>
            </a:r>
            <a:r>
              <a:rPr lang="en-AU" sz="2200" spc="-15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right hemispheres</a:t>
            </a:r>
            <a:r>
              <a:rPr lang="en-AU" sz="2200" spc="-2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– contralateral</a:t>
            </a:r>
            <a:r>
              <a:rPr lang="en-AU" sz="2200" spc="-1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control</a:t>
            </a:r>
            <a:r>
              <a:rPr lang="en-AU" sz="2200" spc="-1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of</a:t>
            </a:r>
            <a:r>
              <a:rPr lang="en-AU" sz="2200" spc="-15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the</a:t>
            </a:r>
            <a:r>
              <a:rPr lang="en-AU" sz="2200" spc="-5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body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corpus</a:t>
            </a:r>
            <a:r>
              <a:rPr lang="en-AU" sz="2200" spc="-1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200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callosum</a:t>
            </a: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endParaRPr lang="en-AU" sz="2400" dirty="0">
              <a:effectLst/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sz="2400" dirty="0"/>
              <a:t>Label the parts of the brain on an anatomical model</a:t>
            </a:r>
          </a:p>
          <a:p>
            <a:r>
              <a:rPr lang="en-AU" sz="2400" dirty="0"/>
              <a:t>Classify parts of the brain as hind, mid or forebrain</a:t>
            </a:r>
          </a:p>
          <a:p>
            <a:r>
              <a:rPr lang="en-AU" sz="2400" dirty="0"/>
              <a:t>Briefly describe the function of each area of the brain.</a:t>
            </a:r>
          </a:p>
          <a:p>
            <a:r>
              <a:rPr lang="en-AU" sz="2400" dirty="0"/>
              <a:t>Explain the role of the corpus callosum </a:t>
            </a:r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0067-2E4C-18E8-AC4F-D1806473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DCD52-EF9E-5D90-85AB-5A38A2695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B2A8D-EDD9-1944-A4BE-1B5B134B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0" y="85054"/>
            <a:ext cx="11205419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5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0B11-EBB2-53F7-0F54-6285AF6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brain and spinal 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C78F-F812-7AAA-3966-26E3B6F7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brain is one of the largest and most complex organs in the human body.</a:t>
            </a:r>
          </a:p>
          <a:p>
            <a:r>
              <a:rPr lang="en-US" sz="2400" dirty="0"/>
              <a:t>It is made up of more than 100 billion nerves that communicate in trillions of connections called synapses.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93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0D0A-245C-4DC3-AD9F-58D724CA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Areas of the brain">
            <a:hlinkClick r:id="" action="ppaction://media"/>
            <a:extLst>
              <a:ext uri="{FF2B5EF4-FFF2-40B4-BE49-F238E27FC236}">
                <a16:creationId xmlns:a16="http://schemas.microsoft.com/office/drawing/2014/main" id="{EB21A57A-DDCB-4EDE-86FB-410C4D1283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0687" y="442220"/>
            <a:ext cx="9860055" cy="55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346</Words>
  <Application>Microsoft Office PowerPoint</Application>
  <PresentationFormat>Widescreen</PresentationFormat>
  <Paragraphs>45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Meiryo</vt:lpstr>
      <vt:lpstr>Arial</vt:lpstr>
      <vt:lpstr>Calibri</vt:lpstr>
      <vt:lpstr>Corbel</vt:lpstr>
      <vt:lpstr>Symbol</vt:lpstr>
      <vt:lpstr>SketchLinesVTI</vt:lpstr>
      <vt:lpstr>Neurons</vt:lpstr>
      <vt:lpstr>Review</vt:lpstr>
      <vt:lpstr>True or false?</vt:lpstr>
      <vt:lpstr>Which type of neuron?</vt:lpstr>
      <vt:lpstr>Learning Intentions</vt:lpstr>
      <vt:lpstr>Success Criteria</vt:lpstr>
      <vt:lpstr>PowerPoint Presentation</vt:lpstr>
      <vt:lpstr>The brain and spinal cord</vt:lpstr>
      <vt:lpstr>PowerPoint Presentation</vt:lpstr>
      <vt:lpstr>PowerPoint Presentation</vt:lpstr>
      <vt:lpstr>Areas of the brain</vt:lpstr>
      <vt:lpstr>PowerPoint Presentation</vt:lpstr>
      <vt:lpstr>PowerPoint Presentation</vt:lpstr>
      <vt:lpstr>Hemispheres of the brain</vt:lpstr>
      <vt:lpstr>Hemispheres of the brain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JOHNSON Kristy [Narrogin Senior High School]</cp:lastModifiedBy>
  <cp:revision>13</cp:revision>
  <dcterms:created xsi:type="dcterms:W3CDTF">2023-02-01T11:31:06Z</dcterms:created>
  <dcterms:modified xsi:type="dcterms:W3CDTF">2023-02-08T01:43:41Z</dcterms:modified>
</cp:coreProperties>
</file>